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kaggle.com/datasets/andrewmvd/sp-500-stocks" TargetMode="External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Hugo C Marrochi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387984">
              <a:defRPr sz="1692"/>
            </a:lvl1pPr>
          </a:lstStyle>
          <a:p>
            <a:pPr/>
            <a:r>
              <a:t>Hugo C Marrochio</a:t>
            </a:r>
          </a:p>
        </p:txBody>
      </p:sp>
      <p:sp>
        <p:nvSpPr>
          <p:cNvPr id="152" name="Random Matrices and the Stock Marke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Random Matrices and the Stock Market</a:t>
            </a:r>
          </a:p>
        </p:txBody>
      </p:sp>
      <p:sp>
        <p:nvSpPr>
          <p:cNvPr id="153" name="A preliminary EDA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preliminary EDA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Dataset - S&amp;P Stock Mark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 - S&amp;P Stock Market </a:t>
            </a:r>
          </a:p>
        </p:txBody>
      </p:sp>
      <p:sp>
        <p:nvSpPr>
          <p:cNvPr id="157" name="S&amp;P 500 (Standard and Poor) stock data…"/>
          <p:cNvSpPr txBox="1"/>
          <p:nvPr>
            <p:ph type="body" sz="half" idx="1"/>
          </p:nvPr>
        </p:nvSpPr>
        <p:spPr>
          <a:xfrm>
            <a:off x="1045321" y="2729994"/>
            <a:ext cx="9224591" cy="9683863"/>
          </a:xfrm>
          <a:prstGeom prst="rect">
            <a:avLst/>
          </a:prstGeom>
        </p:spPr>
        <p:txBody>
          <a:bodyPr/>
          <a:lstStyle/>
          <a:p>
            <a:pPr marL="554736" indent="-554736" defTabSz="2218888">
              <a:spcBef>
                <a:spcPts val="4000"/>
              </a:spcBef>
              <a:defRPr sz="4368"/>
            </a:pPr>
            <a:r>
              <a:t>S&amp;P 500 (Standard and Poor) stock data</a:t>
            </a:r>
          </a:p>
          <a:p>
            <a:pPr marL="554736" indent="-554736" defTabSz="2218888">
              <a:spcBef>
                <a:spcPts val="4000"/>
              </a:spcBef>
              <a:defRPr sz="4368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https://www.kaggle.com/datasets/andrewmvd/sp-500-stocks</a:t>
            </a:r>
          </a:p>
          <a:p>
            <a:pPr marL="554736" indent="-554736" defTabSz="2218888">
              <a:spcBef>
                <a:spcPts val="4000"/>
              </a:spcBef>
              <a:defRPr sz="4368"/>
            </a:pPr>
            <a:r>
              <a:t>Top 503 stocks being traded is US</a:t>
            </a:r>
          </a:p>
          <a:p>
            <a:pPr marL="554736" indent="-554736" defTabSz="2218888">
              <a:spcBef>
                <a:spcPts val="4000"/>
              </a:spcBef>
              <a:defRPr sz="4368"/>
            </a:pPr>
            <a:r>
              <a:t>Example: Daily return for Apple stock</a:t>
            </a:r>
          </a:p>
          <a:p>
            <a:pPr marL="554736" indent="-554736" defTabSz="2218888">
              <a:spcBef>
                <a:spcPts val="4000"/>
              </a:spcBef>
              <a:defRPr sz="4368"/>
            </a:pPr>
            <a:r>
              <a:t> </a:t>
            </a:r>
            <a14:m>
              <m:oMath>
                <m:r>
                  <m:rPr>
                    <m:nor/>
                  </m:rPr>
                  <a:rPr xmlns:a="http://schemas.openxmlformats.org/drawingml/2006/main" sz="5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Return</m:t>
                </m:r>
                <m:r>
                  <a:rPr xmlns:a="http://schemas.openxmlformats.org/drawingml/2006/main" sz="5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:</m:t>
                </m:r>
                <m:f>
                  <m:fPr>
                    <m:ctrlP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b>
                      <m:e>
                        <m:r>
                          <a:rPr xmlns:a="http://schemas.openxmlformats.org/drawingml/2006/main" sz="5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xmlns:a="http://schemas.openxmlformats.org/drawingml/2006/main" sz="5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sSub>
                      <m:e>
                        <m:r>
                          <a:rPr xmlns:a="http://schemas.openxmlformats.org/drawingml/2006/main" sz="5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xmlns:a="http://schemas.openxmlformats.org/drawingml/2006/main" sz="5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5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xmlns:a="http://schemas.openxmlformats.org/drawingml/2006/main" sz="5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num>
                  <m:den>
                    <m:sSub>
                      <m:e>
                        <m:r>
                          <a:rPr xmlns:a="http://schemas.openxmlformats.org/drawingml/2006/main" sz="5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xmlns:a="http://schemas.openxmlformats.org/drawingml/2006/main" sz="5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5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xmlns:a="http://schemas.openxmlformats.org/drawingml/2006/main" sz="5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den>
                </m:f>
              </m:oMath>
            </a14:m>
          </a:p>
          <a:p>
            <a:pPr marL="554736" indent="-554736" defTabSz="2218888">
              <a:spcBef>
                <a:spcPts val="4000"/>
              </a:spcBef>
              <a:defRPr sz="4368"/>
            </a:pPr>
            <a:r>
              <a:t>Complicated time series, hard to make predictions!</a:t>
            </a:r>
          </a:p>
        </p:txBody>
      </p:sp>
      <p:pic>
        <p:nvPicPr>
          <p:cNvPr id="158" name="Apple_return.png" descr="Apple_retur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90666" y="2819723"/>
            <a:ext cx="12502931" cy="9377199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ext"/>
          <p:cNvSpPr txBox="1"/>
          <p:nvPr/>
        </p:nvSpPr>
        <p:spPr>
          <a:xfrm>
            <a:off x="11855500" y="6627317"/>
            <a:ext cx="673000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60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roperties of Random Matrix Theory (RM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 of Random Matrix Theory (RMT)</a:t>
            </a:r>
          </a:p>
        </p:txBody>
      </p:sp>
      <p:sp>
        <p:nvSpPr>
          <p:cNvPr id="163" name="Rich subject with many applications in mathematics and physics…"/>
          <p:cNvSpPr txBox="1"/>
          <p:nvPr>
            <p:ph type="body" sz="half" idx="1"/>
          </p:nvPr>
        </p:nvSpPr>
        <p:spPr>
          <a:xfrm>
            <a:off x="984093" y="2963458"/>
            <a:ext cx="9673592" cy="8667306"/>
          </a:xfrm>
          <a:prstGeom prst="rect">
            <a:avLst/>
          </a:prstGeom>
        </p:spPr>
        <p:txBody>
          <a:bodyPr/>
          <a:lstStyle/>
          <a:p>
            <a:pPr marL="542544" indent="-542544" defTabSz="2170121">
              <a:spcBef>
                <a:spcPts val="4000"/>
              </a:spcBef>
              <a:defRPr sz="4272"/>
            </a:pPr>
            <a:r>
              <a:t>Rich subject with many applications in mathematics and physics</a:t>
            </a:r>
          </a:p>
          <a:p>
            <a:pPr marL="542544" indent="-542544" defTabSz="2170121">
              <a:spcBef>
                <a:spcPts val="4000"/>
              </a:spcBef>
              <a:defRPr sz="4272"/>
            </a:pPr>
            <a:r>
              <a:t>A </a:t>
            </a:r>
            <a:r>
              <a:rPr b="1"/>
              <a:t>surprising</a:t>
            </a:r>
            <a:r>
              <a:t> property: In a certain limit, the eigenvalues of the correlation of random matrices follow a specific pdf (Marcenko-Pastur)</a:t>
            </a:r>
          </a:p>
          <a:p>
            <a:pPr marL="542544" indent="-542544" defTabSz="2170121">
              <a:spcBef>
                <a:spcPts val="4000"/>
              </a:spcBef>
              <a:defRPr sz="4272"/>
            </a:pPr>
            <a:r>
              <a:t>Can use this fact to investigate </a:t>
            </a:r>
            <a:r>
              <a:rPr b="1" i="1" u="sng"/>
              <a:t>randomness</a:t>
            </a:r>
            <a:r>
              <a:t>!!!</a:t>
            </a:r>
          </a:p>
          <a:p>
            <a:pPr marL="542544" indent="-542544" defTabSz="2170121">
              <a:spcBef>
                <a:spcPts val="4000"/>
              </a:spcBef>
              <a:defRPr sz="4272"/>
            </a:pPr>
            <a:r>
              <a:rPr b="1" i="1" u="sng"/>
              <a:t>Goal:</a:t>
            </a:r>
            <a:r>
              <a:t> </a:t>
            </a:r>
            <a:r>
              <a:rPr i="1"/>
              <a:t>“Denoise” correlation, cluster algorithms between stocks and forecast models if time permits</a:t>
            </a:r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5" name="RMT_Theory_Predict.png" descr="RMT_Theory_Predic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08183" y="2531169"/>
            <a:ext cx="12572255" cy="94291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More about our data - Null Val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about our data - Null Values</a:t>
            </a:r>
          </a:p>
        </p:txBody>
      </p:sp>
      <p:sp>
        <p:nvSpPr>
          <p:cNvPr id="168" name="Subtlety about the data: sometimes null values make sense!…"/>
          <p:cNvSpPr txBox="1"/>
          <p:nvPr>
            <p:ph type="body" sz="half" idx="1"/>
          </p:nvPr>
        </p:nvSpPr>
        <p:spPr>
          <a:xfrm>
            <a:off x="1206500" y="2729994"/>
            <a:ext cx="9203004" cy="9284874"/>
          </a:xfrm>
          <a:prstGeom prst="rect">
            <a:avLst/>
          </a:prstGeom>
        </p:spPr>
        <p:txBody>
          <a:bodyPr/>
          <a:lstStyle/>
          <a:p>
            <a:pPr/>
            <a:r>
              <a:t>Subtlety about the data: sometimes null values make sense!</a:t>
            </a:r>
          </a:p>
          <a:p>
            <a:pPr/>
            <a:r>
              <a:t>A stock is not going to have a market value before it was created!</a:t>
            </a:r>
          </a:p>
          <a:p>
            <a:pPr/>
            <a:r>
              <a:t>Since we have 503 stocks, we can always select ones (</a:t>
            </a:r>
            <a:r>
              <a:rPr b="1" u="sng"/>
              <a:t>~85% no null</a:t>
            </a:r>
            <a:r>
              <a:t>)</a:t>
            </a:r>
          </a:p>
        </p:txBody>
      </p:sp>
      <p:pic>
        <p:nvPicPr>
          <p:cNvPr id="169" name="nullstarts.png" descr="nullstar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69584" y="2595241"/>
            <a:ext cx="12964306" cy="9723229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orre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Correlation</a:t>
            </a:r>
          </a:p>
        </p:txBody>
      </p:sp>
      <p:sp>
        <p:nvSpPr>
          <p:cNvPr id="173" name="Our main object of study will be correlation matrices…"/>
          <p:cNvSpPr txBox="1"/>
          <p:nvPr>
            <p:ph type="body" sz="half" idx="1"/>
          </p:nvPr>
        </p:nvSpPr>
        <p:spPr>
          <a:xfrm>
            <a:off x="1206500" y="4248504"/>
            <a:ext cx="9346014" cy="8256011"/>
          </a:xfrm>
          <a:prstGeom prst="rect">
            <a:avLst/>
          </a:prstGeom>
        </p:spPr>
        <p:txBody>
          <a:bodyPr/>
          <a:lstStyle/>
          <a:p>
            <a:pPr/>
            <a:r>
              <a:t>Our main object of study will be correlation matrices</a:t>
            </a:r>
          </a:p>
          <a:p>
            <a:pPr/>
            <a:r>
              <a:t>Difficulty with identifying trends in stock; signal and noise coexist.</a:t>
            </a:r>
          </a:p>
          <a:p>
            <a:pPr/>
            <a:r>
              <a:t>Find a good balance between averaging time window and number of stocks selected</a:t>
            </a:r>
          </a:p>
        </p:txBody>
      </p:sp>
      <p:pic>
        <p:nvPicPr>
          <p:cNvPr id="174" name="Correlation_video.mov" descr="Correlation_video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237630" y="1106210"/>
            <a:ext cx="12362315" cy="1196409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8" fill="hold"/>
                                        <p:tgtEl>
                                          <p:spTgt spid="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7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reliminary Eigenvalue Investig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Preliminary Eigenvalue Investigation</a:t>
            </a:r>
          </a:p>
        </p:txBody>
      </p:sp>
      <p:sp>
        <p:nvSpPr>
          <p:cNvPr id="178" name="Can use RMT expectation to set a range of “random” eigenvalues.…"/>
          <p:cNvSpPr txBox="1"/>
          <p:nvPr>
            <p:ph type="body" sz="half" idx="1"/>
          </p:nvPr>
        </p:nvSpPr>
        <p:spPr>
          <a:xfrm>
            <a:off x="1206500" y="3142888"/>
            <a:ext cx="9742122" cy="9128045"/>
          </a:xfrm>
          <a:prstGeom prst="rect">
            <a:avLst/>
          </a:prstGeom>
        </p:spPr>
        <p:txBody>
          <a:bodyPr/>
          <a:lstStyle/>
          <a:p>
            <a:pPr/>
            <a:r>
              <a:t>Can use RMT expectation to set a range of “random” eigenvalues. </a:t>
            </a:r>
          </a:p>
          <a:p>
            <a:pPr/>
            <a:r>
              <a:t>There are some subtleties in the analysis that I plan to explore further. </a:t>
            </a:r>
          </a:p>
          <a:p>
            <a:pPr/>
            <a:r>
              <a:t>Influence of time averages, stock portfolio size, RMT fit hyper parameters.</a:t>
            </a:r>
          </a:p>
        </p:txBody>
      </p:sp>
      <p:pic>
        <p:nvPicPr>
          <p:cNvPr id="179" name="Hist_Rnd_Eig_RMT.png" descr="Hist_Rnd_Eig_RM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95025" y="2734567"/>
            <a:ext cx="12963270" cy="9722454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n of 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 of Action</a:t>
            </a:r>
          </a:p>
        </p:txBody>
      </p:sp>
      <p:sp>
        <p:nvSpPr>
          <p:cNvPr id="183" name="Next step: Consolidate the time scale, investigate the optimization for the RMT fit…"/>
          <p:cNvSpPr txBox="1"/>
          <p:nvPr>
            <p:ph type="body" sz="half" idx="1"/>
          </p:nvPr>
        </p:nvSpPr>
        <p:spPr>
          <a:xfrm>
            <a:off x="1206500" y="3142888"/>
            <a:ext cx="9742122" cy="9128045"/>
          </a:xfrm>
          <a:prstGeom prst="rect">
            <a:avLst/>
          </a:prstGeom>
        </p:spPr>
        <p:txBody>
          <a:bodyPr/>
          <a:lstStyle/>
          <a:p>
            <a:pPr/>
            <a:r>
              <a:t>Next step: Consolidate the time scale, investigate the optimization for the RMT fit</a:t>
            </a:r>
          </a:p>
          <a:p>
            <a:pPr/>
            <a:r>
              <a:t>Cluster algorithms taking into consideration “denoising” from the “random” eigenvalues</a:t>
            </a:r>
          </a:p>
          <a:p>
            <a:pPr/>
            <a:r>
              <a:t>If time permits, investigate simple AI models to forecast with the cluster information</a:t>
            </a:r>
          </a:p>
          <a:p>
            <a:pPr/>
            <a:r>
              <a:t>Reinforcement learning? </a:t>
            </a:r>
          </a:p>
        </p:txBody>
      </p:sp>
      <p:pic>
        <p:nvPicPr>
          <p:cNvPr id="184" name="Hist_Rnd_Eig_RMT.png" descr="Hist_Rnd_Eig_RM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5007" y="7018500"/>
            <a:ext cx="7567437" cy="5675578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6" name="RMT_Theory_Predict.png" descr="RMT_Theory_Predic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00653" y="880169"/>
            <a:ext cx="7756144" cy="58171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